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8" r:id="rId1"/>
  </p:sldMasterIdLst>
  <p:notesMasterIdLst>
    <p:notesMasterId r:id="rId19"/>
  </p:notesMasterIdLst>
  <p:handoutMasterIdLst>
    <p:handoutMasterId r:id="rId20"/>
  </p:handoutMasterIdLst>
  <p:sldIdLst>
    <p:sldId id="298" r:id="rId2"/>
    <p:sldId id="300" r:id="rId3"/>
    <p:sldId id="295" r:id="rId4"/>
    <p:sldId id="302" r:id="rId5"/>
    <p:sldId id="273" r:id="rId6"/>
    <p:sldId id="280" r:id="rId7"/>
    <p:sldId id="275" r:id="rId8"/>
    <p:sldId id="277" r:id="rId9"/>
    <p:sldId id="303" r:id="rId10"/>
    <p:sldId id="304" r:id="rId11"/>
    <p:sldId id="279" r:id="rId12"/>
    <p:sldId id="305" r:id="rId13"/>
    <p:sldId id="289" r:id="rId14"/>
    <p:sldId id="308" r:id="rId15"/>
    <p:sldId id="307" r:id="rId16"/>
    <p:sldId id="287" r:id="rId17"/>
    <p:sldId id="290" r:id="rId18"/>
  </p:sldIdLst>
  <p:sldSz cx="9144000" cy="6858000" type="screen4x3"/>
  <p:notesSz cx="9850438" cy="66690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967"/>
    <a:srgbClr val="CCFF66"/>
    <a:srgbClr val="99FF33"/>
    <a:srgbClr val="33CC33"/>
    <a:srgbClr val="FFFFCC"/>
    <a:srgbClr val="F8F88E"/>
    <a:srgbClr val="E1E468"/>
    <a:srgbClr val="9FE876"/>
    <a:srgbClr val="76E879"/>
    <a:srgbClr val="B0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640" autoAdjust="0"/>
  </p:normalViewPr>
  <p:slideViewPr>
    <p:cSldViewPr>
      <p:cViewPr varScale="1">
        <p:scale>
          <a:sx n="151" d="100"/>
          <a:sy n="151" d="100"/>
        </p:scale>
        <p:origin x="199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0A35873-E6C0-61C7-7FCE-ED4386E446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CE0602E-C0D9-86FF-7524-4AE16FA902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1650" y="0"/>
            <a:ext cx="426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360E619E-90FB-03CB-89F1-1B5ECA406E9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299200"/>
            <a:ext cx="426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8F47EFFC-C0BC-D34F-985C-61B05CBD9E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1650" y="6299200"/>
            <a:ext cx="426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EF01FF-6F64-45F3-8B62-F08AC52828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5C54553-01E5-E3D6-BC53-A0C88BA730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8788" cy="333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440734E-18E8-7A14-CB68-8753376C9B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80063" y="0"/>
            <a:ext cx="4268787" cy="333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E58177D-AB1C-438E-8972-7828D1FC30B1}" type="datetimeFigureOut">
              <a:rPr lang="de-DE"/>
              <a:pPr>
                <a:defRPr/>
              </a:pPr>
              <a:t>24.10.2025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A6030300-A355-766A-5189-EAF3DAA5E2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00063"/>
            <a:ext cx="3335338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47154B4C-F643-B00D-EDB3-8333E0E31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5838" y="3167063"/>
            <a:ext cx="7880350" cy="300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A00DE7-F4A7-2F62-5FDB-90C4C4860E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34125"/>
            <a:ext cx="4268788" cy="333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1E20D7-460C-9E16-F657-234C18287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80063" y="6334125"/>
            <a:ext cx="4268787" cy="3333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13301C-FA51-4E92-B3E9-CE759EDE31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>
            <a:extLst>
              <a:ext uri="{FF2B5EF4-FFF2-40B4-BE49-F238E27FC236}">
                <a16:creationId xmlns:a16="http://schemas.microsoft.com/office/drawing/2014/main" id="{B32FE388-FE72-C2D8-3C99-AEAB67E367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>
            <a:extLst>
              <a:ext uri="{FF2B5EF4-FFF2-40B4-BE49-F238E27FC236}">
                <a16:creationId xmlns:a16="http://schemas.microsoft.com/office/drawing/2014/main" id="{55B17D1E-071F-1C9A-81B1-3FFB7C19BF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1268" name="Foliennummernplatzhalter 3">
            <a:extLst>
              <a:ext uri="{FF2B5EF4-FFF2-40B4-BE49-F238E27FC236}">
                <a16:creationId xmlns:a16="http://schemas.microsoft.com/office/drawing/2014/main" id="{8D3C0809-4484-4274-D3CB-355086E7D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0D1E93-704B-4401-91E0-CE1DA93C3490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>
            <a:extLst>
              <a:ext uri="{FF2B5EF4-FFF2-40B4-BE49-F238E27FC236}">
                <a16:creationId xmlns:a16="http://schemas.microsoft.com/office/drawing/2014/main" id="{3E1384A3-7FEB-2DDE-160A-FD58705635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>
            <a:extLst>
              <a:ext uri="{FF2B5EF4-FFF2-40B4-BE49-F238E27FC236}">
                <a16:creationId xmlns:a16="http://schemas.microsoft.com/office/drawing/2014/main" id="{663FD53D-87B9-C4C4-677B-07460E809A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3316" name="Foliennummernplatzhalter 3">
            <a:extLst>
              <a:ext uri="{FF2B5EF4-FFF2-40B4-BE49-F238E27FC236}">
                <a16:creationId xmlns:a16="http://schemas.microsoft.com/office/drawing/2014/main" id="{361B5CB7-FC2B-FABA-F165-28180E3D3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4B2DF6-A352-4180-BF5A-7EF70689DB50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>
            <a:extLst>
              <a:ext uri="{FF2B5EF4-FFF2-40B4-BE49-F238E27FC236}">
                <a16:creationId xmlns:a16="http://schemas.microsoft.com/office/drawing/2014/main" id="{32E45B22-85B4-BE33-F0FE-0F2C3EECEA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>
            <a:extLst>
              <a:ext uri="{FF2B5EF4-FFF2-40B4-BE49-F238E27FC236}">
                <a16:creationId xmlns:a16="http://schemas.microsoft.com/office/drawing/2014/main" id="{4D414EAD-0FC2-AD17-E279-E2A633FC91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5364" name="Foliennummernplatzhalter 3">
            <a:extLst>
              <a:ext uri="{FF2B5EF4-FFF2-40B4-BE49-F238E27FC236}">
                <a16:creationId xmlns:a16="http://schemas.microsoft.com/office/drawing/2014/main" id="{63C71B6C-45C9-9A76-CB3E-A8D8212EE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461E88-341A-477B-B309-D9697B0484B6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>
            <a:extLst>
              <a:ext uri="{FF2B5EF4-FFF2-40B4-BE49-F238E27FC236}">
                <a16:creationId xmlns:a16="http://schemas.microsoft.com/office/drawing/2014/main" id="{4334828C-3A5F-8258-8D54-71BF4CDF81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>
            <a:extLst>
              <a:ext uri="{FF2B5EF4-FFF2-40B4-BE49-F238E27FC236}">
                <a16:creationId xmlns:a16="http://schemas.microsoft.com/office/drawing/2014/main" id="{956A2C5A-B17C-5970-0961-E1691591EA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7412" name="Foliennummernplatzhalter 3">
            <a:extLst>
              <a:ext uri="{FF2B5EF4-FFF2-40B4-BE49-F238E27FC236}">
                <a16:creationId xmlns:a16="http://schemas.microsoft.com/office/drawing/2014/main" id="{B6C13B03-64CF-97D0-1BAC-F85E146D0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ECE4E1-39C3-4B73-B3DA-8DADD07D8CC9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784F4434-5BC4-1E19-46A3-B3129BCD35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B04A3154-692B-034B-1F77-EDA7855A5D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6C79CBFE-5BF7-E3D8-30EF-235231954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E087DE-837E-4156-B35C-FE501C472EF9}" type="slidenum">
              <a:rPr lang="de-DE" altLang="de-DE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4CB0784A-E645-47BD-B641-B92FA3E53EA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93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6AB9B-7B79-4FDF-8E48-C6E9ADBD65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392668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6AB9B-7B79-4FDF-8E48-C6E9ADBD65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55408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6AB9B-7B79-4FDF-8E48-C6E9ADBD65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288649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6AB9B-7B79-4FDF-8E48-C6E9ADBD65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14246999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6AB9B-7B79-4FDF-8E48-C6E9ADBD65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20951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6AB9B-7B79-4FDF-8E48-C6E9ADBD65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86265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4AAFE-BB22-48CB-8013-C29EE2C5827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35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905C7-16C8-432B-ACD5-1921B21A8E5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29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6DE22-033E-41FD-9507-B4E179EA2B7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173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6AB9B-7B79-4FDF-8E48-C6E9ADBD65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5436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6AB9B-7B79-4FDF-8E48-C6E9ADBD65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22151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A2265-3444-48F3-8163-BBC526B7763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7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E6C2B-63FD-42CB-B08E-7C6858653EC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21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C5A38-1D3D-49A3-959A-E7B9D9FC903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079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34030-62A8-477F-8B26-160E82A7265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7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6AB9B-7B79-4FDF-8E48-C6E9ADBD65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884151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CF6AB9B-7B79-4FDF-8E48-C6E9ADBD65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92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  <p:sldLayoutId id="2147484310" r:id="rId12"/>
    <p:sldLayoutId id="2147484311" r:id="rId13"/>
    <p:sldLayoutId id="2147484312" r:id="rId14"/>
    <p:sldLayoutId id="2147484313" r:id="rId15"/>
    <p:sldLayoutId id="2147484314" r:id="rId16"/>
    <p:sldLayoutId id="2147484315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KO-freising@ebmuc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KO-freising@ebmuc.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3EC2D-2143-0EA7-961D-A01D7E66F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76" y="5085184"/>
            <a:ext cx="7851648" cy="18288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b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de-DE" b="1" dirty="0">
                <a:solidFill>
                  <a:srgbClr val="AAA967"/>
                </a:solidFill>
              </a:rPr>
              <a:t>Herzlich Willkommen </a:t>
            </a:r>
            <a:br>
              <a:rPr lang="de-DE" b="1" dirty="0">
                <a:solidFill>
                  <a:srgbClr val="AAA967"/>
                </a:solidFill>
              </a:rPr>
            </a:br>
            <a:r>
              <a:rPr lang="de-DE" b="1" dirty="0">
                <a:solidFill>
                  <a:srgbClr val="AAA967"/>
                </a:solidFill>
              </a:rPr>
              <a:t>zum Informationsabend</a:t>
            </a:r>
            <a:br>
              <a:rPr lang="de-DE" b="1" dirty="0">
                <a:solidFill>
                  <a:srgbClr val="AAA967"/>
                </a:solidFill>
              </a:rPr>
            </a:br>
            <a:br>
              <a:rPr lang="de-DE" b="1" dirty="0">
                <a:solidFill>
                  <a:srgbClr val="AAA967"/>
                </a:solidFill>
              </a:rPr>
            </a:br>
            <a:r>
              <a:rPr lang="de-DE" b="1" dirty="0">
                <a:solidFill>
                  <a:srgbClr val="AAA967"/>
                </a:solidFill>
              </a:rPr>
              <a:t>Erstkommunion 2026</a:t>
            </a:r>
            <a:br>
              <a:rPr lang="de-DE" b="1" dirty="0">
                <a:solidFill>
                  <a:srgbClr val="AAA967"/>
                </a:solidFill>
              </a:rPr>
            </a:br>
            <a:b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b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b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Bild 2" descr="Kelch und Hostie, mit Weizenährenkranz und Trauben 5104568 ...">
            <a:extLst>
              <a:ext uri="{FF2B5EF4-FFF2-40B4-BE49-F238E27FC236}">
                <a16:creationId xmlns:a16="http://schemas.microsoft.com/office/drawing/2014/main" id="{B748C8FB-D640-61CE-F8F7-35F271CF68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6614" r="5920" b="13691"/>
          <a:stretch/>
        </p:blipFill>
        <p:spPr bwMode="auto">
          <a:xfrm>
            <a:off x="3904809" y="4077072"/>
            <a:ext cx="1334381" cy="11755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DB19E-4BE1-C8D2-B8E9-CD13FF2B3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Verbindliche Termine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613930-3A0D-D2CC-EFBC-2B434305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Tauferinnerungsgottesdienst am </a:t>
            </a:r>
            <a:r>
              <a:rPr lang="de-DE" b="1" dirty="0"/>
              <a:t>11.01.2026 um 10:30 Uhr in St. Georg (Innenstadt)</a:t>
            </a:r>
          </a:p>
          <a:p>
            <a:r>
              <a:rPr lang="de-DE" dirty="0" err="1"/>
              <a:t>Erklärgottesdienste</a:t>
            </a:r>
            <a:r>
              <a:rPr lang="de-DE" dirty="0"/>
              <a:t> in St. Georg (Innenstadt), St. Peter und Paul Neustift und St. Lantpert Lerchenfeld (Nur einer davon muss besucht werden! Inhalt ist in allen Pfarreien gleich.) </a:t>
            </a:r>
            <a:r>
              <a:rPr lang="de-DE" sz="1400" dirty="0"/>
              <a:t>(Datum noch unklar)</a:t>
            </a:r>
          </a:p>
          <a:p>
            <a:r>
              <a:rPr lang="de-DE" dirty="0"/>
              <a:t>Versöhnungsgottesdienst in St. Peter und Paul Neustift         </a:t>
            </a:r>
            <a:r>
              <a:rPr lang="de-DE" sz="1400" dirty="0"/>
              <a:t>(Datum noch unklar)</a:t>
            </a:r>
          </a:p>
          <a:p>
            <a:r>
              <a:rPr lang="de-DE" dirty="0"/>
              <a:t>Kindersingnachmittag mit den Kirchenmusikern </a:t>
            </a:r>
            <a:r>
              <a:rPr lang="de-DE" sz="1400" dirty="0"/>
              <a:t>(Ort und Datum noch unklar)</a:t>
            </a:r>
          </a:p>
          <a:p>
            <a:r>
              <a:rPr lang="de-DE" sz="2500" dirty="0"/>
              <a:t>Schatzsuchernachmittag(e)</a:t>
            </a:r>
          </a:p>
          <a:p>
            <a:pPr marL="0" indent="0" algn="ctr">
              <a:buNone/>
            </a:pPr>
            <a:r>
              <a:rPr lang="de-DE" sz="2200" b="1" dirty="0">
                <a:solidFill>
                  <a:srgbClr val="AAA967"/>
                </a:solidFill>
              </a:rPr>
              <a:t>Die Teilnahme an diesen Terminen </a:t>
            </a:r>
            <a:r>
              <a:rPr lang="de-DE" sz="2200" b="1">
                <a:solidFill>
                  <a:srgbClr val="AAA967"/>
                </a:solidFill>
              </a:rPr>
              <a:t>wird vorausgesetzt!</a:t>
            </a:r>
            <a:endParaRPr lang="de-DE" sz="2200" b="1" dirty="0">
              <a:solidFill>
                <a:srgbClr val="AAA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90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C18F9EE-D9F5-4453-1EEC-310A23DE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3600" dirty="0"/>
              <a:t>Freiwillige Angebote</a:t>
            </a:r>
          </a:p>
        </p:txBody>
      </p:sp>
      <p:sp>
        <p:nvSpPr>
          <p:cNvPr id="19459" name="Inhaltsplatzhalter 9">
            <a:extLst>
              <a:ext uri="{FF2B5EF4-FFF2-40B4-BE49-F238E27FC236}">
                <a16:creationId xmlns:a16="http://schemas.microsoft.com/office/drawing/2014/main" id="{58906251-3293-72EA-1A98-E7476AD62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de-DE" alt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E17559-70F3-3951-3E6F-0E38F193A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4817" y="2420888"/>
            <a:ext cx="6119217" cy="3888432"/>
          </a:xfrm>
        </p:spPr>
        <p:txBody>
          <a:bodyPr>
            <a:normAutofit/>
          </a:bodyPr>
          <a:lstStyle/>
          <a:p>
            <a:pPr marL="270510">
              <a:lnSpc>
                <a:spcPct val="110000"/>
              </a:lnSpc>
              <a:defRPr/>
            </a:pPr>
            <a:r>
              <a:rPr lang="de-DE" sz="1700" dirty="0">
                <a:solidFill>
                  <a:schemeClr val="tx1"/>
                </a:solidFill>
              </a:rPr>
              <a:t>Regelmäßige (Familien-)Gottesdienste in den verschiedenen Kirchen der Stadtkirche</a:t>
            </a:r>
          </a:p>
          <a:p>
            <a:pPr marL="270510">
              <a:lnSpc>
                <a:spcPct val="110000"/>
              </a:lnSpc>
              <a:defRPr/>
            </a:pPr>
            <a:r>
              <a:rPr lang="de-DE" sz="1700" dirty="0">
                <a:solidFill>
                  <a:schemeClr val="tx1"/>
                </a:solidFill>
              </a:rPr>
              <a:t>Kirchenerkundung mit Stationenlauf </a:t>
            </a:r>
          </a:p>
          <a:p>
            <a:pPr marL="270510">
              <a:lnSpc>
                <a:spcPct val="110000"/>
              </a:lnSpc>
              <a:defRPr/>
            </a:pPr>
            <a:r>
              <a:rPr lang="de-DE" sz="1700" dirty="0">
                <a:solidFill>
                  <a:schemeClr val="tx1"/>
                </a:solidFill>
              </a:rPr>
              <a:t>Kirchenführungen </a:t>
            </a:r>
          </a:p>
          <a:p>
            <a:pPr marL="270510">
              <a:lnSpc>
                <a:spcPct val="110000"/>
              </a:lnSpc>
              <a:defRPr/>
            </a:pPr>
            <a:endParaRPr lang="de-DE" sz="1200" b="1" dirty="0">
              <a:solidFill>
                <a:schemeClr val="tx1"/>
              </a:solidFill>
            </a:endParaRPr>
          </a:p>
          <a:p>
            <a:pPr marL="270510">
              <a:lnSpc>
                <a:spcPct val="110000"/>
              </a:lnSpc>
              <a:defRPr/>
            </a:pPr>
            <a:r>
              <a:rPr lang="de-DE" sz="1400" b="1" dirty="0">
                <a:solidFill>
                  <a:schemeClr val="tx1"/>
                </a:solidFill>
              </a:rPr>
              <a:t>Für Sie als Eltern: </a:t>
            </a:r>
          </a:p>
          <a:p>
            <a:pPr marL="270510">
              <a:lnSpc>
                <a:spcPct val="110000"/>
              </a:lnSpc>
              <a:defRPr/>
            </a:pPr>
            <a:r>
              <a:rPr lang="de-DE" sz="1400" dirty="0">
                <a:solidFill>
                  <a:schemeClr val="tx1"/>
                </a:solidFill>
              </a:rPr>
              <a:t>Es besteht die Möglichkeit, sich einzubringen mit einem Angebot </a:t>
            </a:r>
            <a:r>
              <a:rPr lang="de-DE" sz="1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de-DE" sz="1400" dirty="0">
                <a:solidFill>
                  <a:schemeClr val="tx1"/>
                </a:solidFill>
              </a:rPr>
              <a:t> Mail an </a:t>
            </a:r>
            <a:r>
              <a:rPr lang="de-DE" sz="1400" u="sng" dirty="0">
                <a:hlinkClick r:id="rId3"/>
              </a:rPr>
              <a:t>EKO-freising@ebmuc.de</a:t>
            </a:r>
            <a:r>
              <a:rPr lang="de-DE" sz="1400" dirty="0">
                <a:solidFill>
                  <a:schemeClr val="tx1"/>
                </a:solidFill>
              </a:rPr>
              <a:t> mit Name, Mailadresse, Tel., Beschreibungstext, Datum, Uhrzeit von-bis, Ort, Mindestteilnehmer/Maximalteilnehmer, mitbringen?, Kosten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400" dirty="0">
                <a:solidFill>
                  <a:schemeClr val="tx1"/>
                </a:solidFill>
              </a:rPr>
              <a:t>Möglichkeit, sich bei einem Familiengottesdienst einzubringen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89137-C905-BF07-C70C-5169CE20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Gruppenstunden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88EB30-94C5-B47E-4875-3D8A59C6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Zum Teil Ansprechpartner vor Ort</a:t>
            </a:r>
          </a:p>
          <a:p>
            <a:r>
              <a:rPr lang="de-DE" dirty="0"/>
              <a:t>geplant für </a:t>
            </a:r>
            <a:r>
              <a:rPr lang="de-DE" dirty="0" err="1"/>
              <a:t>Altpfarrverbände</a:t>
            </a:r>
            <a:r>
              <a:rPr lang="de-DE" dirty="0"/>
              <a:t> St. Korbinian, Lerchenfeld und Neustift, jetzt in der Stadtkirche Freising</a:t>
            </a:r>
          </a:p>
          <a:p>
            <a:r>
              <a:rPr lang="de-DE" dirty="0"/>
              <a:t>Bei ausreichend Hilfe durch interessierte Eltern sind Stunden auch in den anderen Pfarreien möglich (mind. 5 Personen in St. Georg, Neustift und St. Lantpert, mind. 2 in den weiteren Pfarreien)</a:t>
            </a:r>
          </a:p>
          <a:p>
            <a:r>
              <a:rPr lang="de-DE" dirty="0"/>
              <a:t>Angebot möglichst für </a:t>
            </a:r>
            <a:r>
              <a:rPr lang="de-DE" u="sng" dirty="0"/>
              <a:t>alle</a:t>
            </a:r>
            <a:r>
              <a:rPr lang="de-DE" dirty="0"/>
              <a:t> Kinder (nicht nur Nachbarskinder!)</a:t>
            </a:r>
          </a:p>
          <a:p>
            <a:r>
              <a:rPr lang="de-DE" dirty="0"/>
              <a:t>Konzepte für Gruppenstunden werden zur Verfügung gestellt</a:t>
            </a:r>
          </a:p>
          <a:p>
            <a:r>
              <a:rPr lang="de-DE" b="1" dirty="0">
                <a:solidFill>
                  <a:schemeClr val="bg1">
                    <a:lumMod val="65000"/>
                  </a:schemeClr>
                </a:solidFill>
              </a:rPr>
              <a:t>Wer sich bereit erklärt, Gruppenstunden mitzugestalten, darf nach dem Infoabend gerne kurz dableiben, um Kontaktdaten und Infos auszutauschen. </a:t>
            </a:r>
          </a:p>
        </p:txBody>
      </p:sp>
    </p:spTree>
    <p:extLst>
      <p:ext uri="{BB962C8B-B14F-4D97-AF65-F5344CB8AC3E}">
        <p14:creationId xmlns:p14="http://schemas.microsoft.com/office/powerpoint/2010/main" val="203678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AA3F3F66-6C0B-EE10-9F0C-62DE2A71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600" dirty="0"/>
              <a:t>Weitere Hinweise – Kerzen </a:t>
            </a:r>
          </a:p>
        </p:txBody>
      </p:sp>
      <p:sp>
        <p:nvSpPr>
          <p:cNvPr id="21507" name="Inhaltsplatzhalter 2">
            <a:extLst>
              <a:ext uri="{FF2B5EF4-FFF2-40B4-BE49-F238E27FC236}">
                <a16:creationId xmlns:a16="http://schemas.microsoft.com/office/drawing/2014/main" id="{23D932FA-7AD2-7971-E728-8E10FC45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altLang="de-DE" b="1" dirty="0"/>
              <a:t>Achtung: </a:t>
            </a:r>
            <a:r>
              <a:rPr lang="de-DE" altLang="de-DE" dirty="0"/>
              <a:t>Bitte möglichst </a:t>
            </a:r>
            <a:r>
              <a:rPr lang="de-DE" altLang="de-DE" u="sng" dirty="0"/>
              <a:t>keine Kerze selbstständig kaufen</a:t>
            </a:r>
            <a:r>
              <a:rPr lang="de-DE" altLang="de-DE" dirty="0"/>
              <a:t>, sondern nur von der Stadtkirche Freising aus (andere Kerzen passen nicht auf den Ständer)! </a:t>
            </a:r>
            <a:r>
              <a:rPr lang="de-DE" altLang="de-DE" sz="1400" dirty="0"/>
              <a:t>Wenn das Loch der Kerze groß genug und die Kerze selbst nicht lang und dünn ist, kann auch eine andere Kerze verwendet werden.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altLang="de-DE" dirty="0"/>
              <a:t>Abholung direkt nach Tauferinnerungsgottesdienst möglich</a:t>
            </a:r>
          </a:p>
          <a:p>
            <a:r>
              <a:rPr lang="de-DE" altLang="de-DE" dirty="0"/>
              <a:t>Möglich ist eine: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/>
              <a:t>Leere Kerze (10€)</a:t>
            </a:r>
          </a:p>
          <a:p>
            <a:pPr marL="0" indent="0">
              <a:buNone/>
            </a:pPr>
            <a:r>
              <a:rPr lang="de-DE" altLang="de-DE" b="1" dirty="0"/>
              <a:t>Oder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altLang="de-DE" dirty="0"/>
              <a:t>bereits verziert (25-30€)</a:t>
            </a: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384BBB56-D4E1-B047-61E9-CD05D30F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t="6708" r="39153" b="6094"/>
          <a:stretch>
            <a:fillRect/>
          </a:stretch>
        </p:blipFill>
        <p:spPr bwMode="auto">
          <a:xfrm>
            <a:off x="5004048" y="3964203"/>
            <a:ext cx="2304380" cy="196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10F41F9-0C5C-6B72-C0DB-807F29496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428" y="3964203"/>
            <a:ext cx="477354" cy="19645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44FF2-2144-477D-D30F-74150BCF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Hinweise - Kreuze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36E960-C0CA-EEF2-00C7-F4314047B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Jedes Kind erhält nach dem Tauferinnerungsgottesdienst ein Holzkreuz</a:t>
            </a:r>
          </a:p>
          <a:p>
            <a:r>
              <a:rPr lang="de-DE" dirty="0"/>
              <a:t>Nach </a:t>
            </a:r>
            <a:r>
              <a:rPr lang="de-DE" b="1" dirty="0"/>
              <a:t>jedem</a:t>
            </a:r>
            <a:r>
              <a:rPr lang="de-DE" dirty="0"/>
              <a:t> besuchten Gottesdienst darf ein Edelstein in der Sakristei abgeholt und auf das Holzkreuz geklebt werden</a:t>
            </a:r>
          </a:p>
          <a:p>
            <a:r>
              <a:rPr lang="de-DE" dirty="0"/>
              <a:t>Holzkreuz wird dadurch nach und nach immer schöner, bis es zur Erstkommunion funkelt und strahlt.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pic>
        <p:nvPicPr>
          <p:cNvPr id="1026" name="Picture 2" descr="CEWROM Holzkreuz zum Bemalen, 40 Stück Holz Kreuz Ornamente Holz Chip  Handgemachte Graffiti Dekorative Malerei DIY Bastelsets : Amazon.de: Küche,  Haushalt &amp; Wohnen">
            <a:extLst>
              <a:ext uri="{FF2B5EF4-FFF2-40B4-BE49-F238E27FC236}">
                <a16:creationId xmlns:a16="http://schemas.microsoft.com/office/drawing/2014/main" id="{524E67B7-F9CE-9E30-F514-34D4ABAFB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20"/>
          <a:stretch/>
        </p:blipFill>
        <p:spPr bwMode="auto">
          <a:xfrm>
            <a:off x="7308304" y="2852936"/>
            <a:ext cx="92754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3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9993D-77CF-3FD3-BB44-B0BE424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97E1DB-6E2F-B2DB-5447-FB0F800C5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Fotograf: Michael Ecker vom „der Fotoladen“</a:t>
            </a:r>
          </a:p>
          <a:p>
            <a:r>
              <a:rPr lang="de-DE" dirty="0"/>
              <a:t>Es besteht die Möglichkeit, eine weiße Albe auszuleihen </a:t>
            </a:r>
            <a:r>
              <a:rPr lang="de-DE" sz="1200" dirty="0"/>
              <a:t>(Ort und Zeit noch unklar)</a:t>
            </a:r>
          </a:p>
          <a:p>
            <a:r>
              <a:rPr lang="de-DE" dirty="0"/>
              <a:t>Nach Anmeldeschluss (24.10.2025) erhalten Sie Ende November/Anfang Dezember einen Brief mit genaueren Informationen und den Erstkommunionterminen</a:t>
            </a:r>
          </a:p>
          <a:p>
            <a:r>
              <a:rPr lang="de-DE" dirty="0"/>
              <a:t>Erstkommunionen werden im Zeitraum vom 18.04. – 03.05.2026 stattfinden</a:t>
            </a:r>
          </a:p>
        </p:txBody>
      </p:sp>
    </p:spTree>
    <p:extLst>
      <p:ext uri="{BB962C8B-B14F-4D97-AF65-F5344CB8AC3E}">
        <p14:creationId xmlns:p14="http://schemas.microsoft.com/office/powerpoint/2010/main" val="48050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E509AAAD-088B-6ACE-1F6F-C4915AD0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700808"/>
            <a:ext cx="59803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3200" b="1" dirty="0">
                <a:solidFill>
                  <a:srgbClr val="AAA967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Wir wünschen Ihnen und Ihrem Kind/Ihren Kindern eine schöne</a:t>
            </a:r>
          </a:p>
          <a:p>
            <a:pPr algn="ctr" eaLnBrk="1" hangingPunct="1">
              <a:defRPr/>
            </a:pPr>
            <a:r>
              <a:rPr lang="de-DE" sz="3200" b="1" dirty="0">
                <a:solidFill>
                  <a:srgbClr val="AAA967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und erfüllende Vorbereitungszeit!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AC33943-8A55-0C81-6859-CB6401199892}"/>
              </a:ext>
            </a:extLst>
          </p:cNvPr>
          <p:cNvSpPr txBox="1"/>
          <p:nvPr/>
        </p:nvSpPr>
        <p:spPr>
          <a:xfrm>
            <a:off x="2408074" y="3933056"/>
            <a:ext cx="432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Ihr Stadtpfarrer Daniel Reichel </a:t>
            </a:r>
          </a:p>
          <a:p>
            <a:pPr algn="ctr"/>
            <a:r>
              <a:rPr lang="de-DE" sz="1600" dirty="0"/>
              <a:t>und </a:t>
            </a:r>
          </a:p>
          <a:p>
            <a:pPr algn="ctr"/>
            <a:r>
              <a:rPr lang="de-DE" sz="1600" dirty="0"/>
              <a:t>Ihre Gemeindesassistentin Barbara Schrallhamer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1D84956-1DBE-8DEB-D028-0B52AB3765A8}"/>
              </a:ext>
            </a:extLst>
          </p:cNvPr>
          <p:cNvSpPr txBox="1"/>
          <p:nvPr/>
        </p:nvSpPr>
        <p:spPr>
          <a:xfrm>
            <a:off x="1007604" y="1556792"/>
            <a:ext cx="7092788" cy="2585323"/>
          </a:xfrm>
          <a:prstGeom prst="rect">
            <a:avLst/>
          </a:prstGeom>
          <a:noFill/>
          <a:ln w="38100">
            <a:solidFill>
              <a:srgbClr val="AAA967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Die Anmeldung zur Erstkommunion 2026 ist </a:t>
            </a:r>
            <a:r>
              <a:rPr lang="de-DE" sz="2400" b="1" u="sng" dirty="0"/>
              <a:t>ab sofort </a:t>
            </a:r>
            <a:r>
              <a:rPr lang="de-DE" sz="2400" dirty="0"/>
              <a:t>bis zum </a:t>
            </a:r>
            <a:r>
              <a:rPr lang="de-DE" sz="2400" b="1" dirty="0"/>
              <a:t>24.10.2025</a:t>
            </a:r>
            <a:r>
              <a:rPr lang="de-DE" sz="2400" dirty="0"/>
              <a:t> möglich über die Homepage der Stadtkirche </a:t>
            </a:r>
            <a:r>
              <a:rPr lang="de-DE" sz="2400"/>
              <a:t>Freising www.stadtkirche-freising.de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62A33A-6066-13FC-CD90-46C797CEB068}"/>
              </a:ext>
            </a:extLst>
          </p:cNvPr>
          <p:cNvSpPr txBox="1"/>
          <p:nvPr/>
        </p:nvSpPr>
        <p:spPr>
          <a:xfrm>
            <a:off x="1115616" y="5301208"/>
            <a:ext cx="709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Fragen stehen wir Ihnen nun im Anschluss gerne noch zur Verfügung.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2162A-6EA6-17FE-60DA-6A3B654ED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Verantwortliche im Bereich Erstkommunion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2ECCEA-A0CF-D4DE-2712-1EFCB149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07705" y="4500960"/>
            <a:ext cx="1944216" cy="279400"/>
          </a:xfrm>
        </p:spPr>
        <p:txBody>
          <a:bodyPr/>
          <a:lstStyle/>
          <a:p>
            <a:pPr algn="ctr">
              <a:defRPr/>
            </a:pPr>
            <a:r>
              <a:rPr lang="de-DE" sz="1200" dirty="0"/>
              <a:t>Daniel Reichel, Stadtpfarrer</a:t>
            </a:r>
          </a:p>
        </p:txBody>
      </p:sp>
      <p:pic>
        <p:nvPicPr>
          <p:cNvPr id="2050" name="Picture 2" descr="Domkapitular Daniel Reichel, Stadtpfarrer">
            <a:extLst>
              <a:ext uri="{FF2B5EF4-FFF2-40B4-BE49-F238E27FC236}">
                <a16:creationId xmlns:a16="http://schemas.microsoft.com/office/drawing/2014/main" id="{C9098BAF-897B-3220-A52B-4581445F1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636913"/>
            <a:ext cx="1944216" cy="1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rbara Schrallhamer, Gemeindeassistentin">
            <a:extLst>
              <a:ext uri="{FF2B5EF4-FFF2-40B4-BE49-F238E27FC236}">
                <a16:creationId xmlns:a16="http://schemas.microsoft.com/office/drawing/2014/main" id="{0B1E39C5-72D2-7210-4650-4CFCCE0D1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90" y="2636913"/>
            <a:ext cx="1440159" cy="1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CA10514-EF67-0429-4167-EAD43A6D7DD1}"/>
              </a:ext>
            </a:extLst>
          </p:cNvPr>
          <p:cNvSpPr txBox="1">
            <a:spLocks/>
          </p:cNvSpPr>
          <p:nvPr/>
        </p:nvSpPr>
        <p:spPr>
          <a:xfrm>
            <a:off x="5556816" y="4499097"/>
            <a:ext cx="159970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200" dirty="0"/>
              <a:t>Barbara Schrallhamer, Gemeindeassistentin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515891A3-7401-9434-D07F-5A3EB87CEBD9}"/>
              </a:ext>
            </a:extLst>
          </p:cNvPr>
          <p:cNvSpPr txBox="1">
            <a:spLocks/>
          </p:cNvSpPr>
          <p:nvPr/>
        </p:nvSpPr>
        <p:spPr>
          <a:xfrm>
            <a:off x="1979712" y="5229200"/>
            <a:ext cx="4824535" cy="648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600" dirty="0"/>
              <a:t>Wir sind für Sie erreichbar unter</a:t>
            </a:r>
          </a:p>
          <a:p>
            <a:pPr algn="ctr">
              <a:defRPr/>
            </a:pPr>
            <a:r>
              <a:rPr lang="de-DE" sz="1600" u="sng" dirty="0">
                <a:hlinkClick r:id="rId4"/>
              </a:rPr>
              <a:t>EKO-freising@ebmuc.de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6248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2D2170-5982-C88C-4A0F-4A3B72045D7E}"/>
              </a:ext>
            </a:extLst>
          </p:cNvPr>
          <p:cNvSpPr txBox="1">
            <a:spLocks/>
          </p:cNvSpPr>
          <p:nvPr/>
        </p:nvSpPr>
        <p:spPr bwMode="auto">
          <a:xfrm>
            <a:off x="457200" y="23488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dirty="0">
                <a:solidFill>
                  <a:srgbClr val="AAA967"/>
                </a:solidFill>
              </a:rPr>
              <a:t>Gedankenreise </a:t>
            </a:r>
          </a:p>
          <a:p>
            <a:pPr algn="ctr" eaLnBrk="1" hangingPunct="1">
              <a:defRPr/>
            </a:pPr>
            <a:r>
              <a:rPr lang="de-DE" altLang="de-DE" dirty="0">
                <a:solidFill>
                  <a:srgbClr val="AAA967"/>
                </a:solidFill>
              </a:rPr>
              <a:t>„Freundschaft“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72BAF-4487-0DD9-0174-B8548A2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Gebet für unsere Kinder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A72EBBD-5E46-DB8B-154C-97FFA4905F8C}"/>
              </a:ext>
            </a:extLst>
          </p:cNvPr>
          <p:cNvSpPr txBox="1">
            <a:spLocks/>
          </p:cNvSpPr>
          <p:nvPr/>
        </p:nvSpPr>
        <p:spPr>
          <a:xfrm>
            <a:off x="1057198" y="2564904"/>
            <a:ext cx="7029604" cy="352839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e-DE" altLang="de-DE" dirty="0"/>
              <a:t>Gott, du hast uns unsere Kinder anvertraut.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altLang="de-DE" dirty="0"/>
              <a:t>Wir sind dankbar, dass sie uns geschenkt wurden.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altLang="de-DE" dirty="0"/>
              <a:t>Wir freuen uns über alle guten Anlagen, die wir an ihnen entdecken.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altLang="de-DE" dirty="0"/>
              <a:t>Wir freuen uns, wenn wir miterleben dürfen, wie sie sich entfalten.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altLang="de-DE" dirty="0"/>
              <a:t>Darum bitten wir dich: Herr, segne unsere Kinder. Schenke ihnen Selbstständigkeit, dass sie ihr Leben zu meistern lernen.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altLang="de-DE" dirty="0"/>
              <a:t>Sei ihnen verlässlicher Halt, und leite ihr Denken und Tun.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altLang="de-DE" dirty="0"/>
              <a:t>Bleibe bei uns und unseren Kindern wie ein guter Freund.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altLang="de-DE" dirty="0"/>
              <a:t>Wir vertrauen dir. 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de-DE" altLang="de-DE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6893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C20081-09D4-FB50-1EB6-0EEAD06F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3600" dirty="0"/>
              <a:t>Erstkommunion stützt sich auf…</a:t>
            </a:r>
          </a:p>
        </p:txBody>
      </p:sp>
      <p:grpSp>
        <p:nvGrpSpPr>
          <p:cNvPr id="10243" name="Gruppieren 12">
            <a:extLst>
              <a:ext uri="{FF2B5EF4-FFF2-40B4-BE49-F238E27FC236}">
                <a16:creationId xmlns:a16="http://schemas.microsoft.com/office/drawing/2014/main" id="{199DF75C-7664-78B7-4DF8-056CF2C4E7C5}"/>
              </a:ext>
            </a:extLst>
          </p:cNvPr>
          <p:cNvGrpSpPr>
            <a:grpSpLocks/>
          </p:cNvGrpSpPr>
          <p:nvPr/>
        </p:nvGrpSpPr>
        <p:grpSpPr bwMode="auto">
          <a:xfrm>
            <a:off x="3407931" y="2664470"/>
            <a:ext cx="2219774" cy="3384550"/>
            <a:chOff x="2699792" y="2204864"/>
            <a:chExt cx="1800423" cy="3384376"/>
          </a:xfrm>
          <a:noFill/>
        </p:grpSpPr>
        <p:sp>
          <p:nvSpPr>
            <p:cNvPr id="11" name="Flussdiagramm: Magnetplattenspeicher 10">
              <a:extLst>
                <a:ext uri="{FF2B5EF4-FFF2-40B4-BE49-F238E27FC236}">
                  <a16:creationId xmlns:a16="http://schemas.microsoft.com/office/drawing/2014/main" id="{4416BE81-59A3-4B55-A28A-178EE7B4961D}"/>
                </a:ext>
              </a:extLst>
            </p:cNvPr>
            <p:cNvSpPr/>
            <p:nvPr/>
          </p:nvSpPr>
          <p:spPr bwMode="auto">
            <a:xfrm>
              <a:off x="2699792" y="2204864"/>
              <a:ext cx="1800200" cy="3384376"/>
            </a:xfrm>
            <a:prstGeom prst="flowChartMagneticDisk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32DED74-578F-0B26-AEF7-65BB1B2C96DC}"/>
                </a:ext>
              </a:extLst>
            </p:cNvPr>
            <p:cNvSpPr txBox="1"/>
            <p:nvPr/>
          </p:nvSpPr>
          <p:spPr>
            <a:xfrm>
              <a:off x="2699792" y="3573219"/>
              <a:ext cx="1800423" cy="95403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+mn-cs"/>
                </a:rPr>
                <a:t>Religions-</a:t>
              </a:r>
              <a:r>
                <a:rPr lang="de-DE" sz="280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+mn-cs"/>
                </a:rPr>
                <a:t>unterricht</a:t>
              </a:r>
              <a:endParaRPr lang="de-DE" sz="2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10245" name="Gruppieren 13">
            <a:extLst>
              <a:ext uri="{FF2B5EF4-FFF2-40B4-BE49-F238E27FC236}">
                <a16:creationId xmlns:a16="http://schemas.microsoft.com/office/drawing/2014/main" id="{932DCB5C-9D03-AE0B-B608-B288E332F090}"/>
              </a:ext>
            </a:extLst>
          </p:cNvPr>
          <p:cNvGrpSpPr>
            <a:grpSpLocks/>
          </p:cNvGrpSpPr>
          <p:nvPr/>
        </p:nvGrpSpPr>
        <p:grpSpPr bwMode="auto">
          <a:xfrm>
            <a:off x="6023812" y="2664470"/>
            <a:ext cx="2219927" cy="3384550"/>
            <a:chOff x="4716016" y="3068960"/>
            <a:chExt cx="1800324" cy="3384376"/>
          </a:xfrm>
          <a:noFill/>
        </p:grpSpPr>
        <p:sp>
          <p:nvSpPr>
            <p:cNvPr id="21" name="Flussdiagramm: Magnetplattenspeicher 20">
              <a:extLst>
                <a:ext uri="{FF2B5EF4-FFF2-40B4-BE49-F238E27FC236}">
                  <a16:creationId xmlns:a16="http://schemas.microsoft.com/office/drawing/2014/main" id="{B31DB6C1-5929-A437-E817-4C2FBC3E28A2}"/>
                </a:ext>
              </a:extLst>
            </p:cNvPr>
            <p:cNvSpPr/>
            <p:nvPr/>
          </p:nvSpPr>
          <p:spPr bwMode="auto">
            <a:xfrm>
              <a:off x="4716016" y="3068960"/>
              <a:ext cx="1800200" cy="3384376"/>
            </a:xfrm>
            <a:prstGeom prst="flowChartMagneticDisk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3026C5C-303A-9691-B944-28FF9EBC8DB7}"/>
                </a:ext>
              </a:extLst>
            </p:cNvPr>
            <p:cNvSpPr txBox="1"/>
            <p:nvPr/>
          </p:nvSpPr>
          <p:spPr>
            <a:xfrm>
              <a:off x="4716016" y="4294447"/>
              <a:ext cx="1800324" cy="13849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Vorbereitung durch die Stadtkirche</a:t>
              </a:r>
            </a:p>
          </p:txBody>
        </p:sp>
      </p:grpSp>
      <p:grpSp>
        <p:nvGrpSpPr>
          <p:cNvPr id="10246" name="Gruppieren 11">
            <a:extLst>
              <a:ext uri="{FF2B5EF4-FFF2-40B4-BE49-F238E27FC236}">
                <a16:creationId xmlns:a16="http://schemas.microsoft.com/office/drawing/2014/main" id="{60806F37-A318-284E-1339-5255351357CD}"/>
              </a:ext>
            </a:extLst>
          </p:cNvPr>
          <p:cNvGrpSpPr>
            <a:grpSpLocks/>
          </p:cNvGrpSpPr>
          <p:nvPr/>
        </p:nvGrpSpPr>
        <p:grpSpPr bwMode="auto">
          <a:xfrm>
            <a:off x="899592" y="2664470"/>
            <a:ext cx="2171912" cy="3382962"/>
            <a:chOff x="682899" y="3140968"/>
            <a:chExt cx="1800869" cy="3384376"/>
          </a:xfrm>
          <a:noFill/>
        </p:grpSpPr>
        <p:sp>
          <p:nvSpPr>
            <p:cNvPr id="23" name="Flussdiagramm: Magnetplattenspeicher 22">
              <a:extLst>
                <a:ext uri="{FF2B5EF4-FFF2-40B4-BE49-F238E27FC236}">
                  <a16:creationId xmlns:a16="http://schemas.microsoft.com/office/drawing/2014/main" id="{AE7C781E-E8D9-96EE-2FC9-6273E50E0319}"/>
                </a:ext>
              </a:extLst>
            </p:cNvPr>
            <p:cNvSpPr/>
            <p:nvPr/>
          </p:nvSpPr>
          <p:spPr bwMode="auto">
            <a:xfrm>
              <a:off x="683568" y="3140968"/>
              <a:ext cx="1800200" cy="3384376"/>
            </a:xfrm>
            <a:prstGeom prst="flowChartMagneticDisk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F9A04C2A-84EA-C570-1002-9964B49EC564}"/>
                </a:ext>
              </a:extLst>
            </p:cNvPr>
            <p:cNvSpPr txBox="1"/>
            <p:nvPr/>
          </p:nvSpPr>
          <p:spPr>
            <a:xfrm>
              <a:off x="682899" y="4868890"/>
              <a:ext cx="1800869" cy="52409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+mn-cs"/>
                </a:rPr>
                <a:t>Eltern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7E3DD6D-AC64-DE15-AF37-9D8BBAB4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3600" dirty="0"/>
              <a:t>Die Säulen im Einzelnen</a:t>
            </a:r>
          </a:p>
        </p:txBody>
      </p:sp>
      <p:sp>
        <p:nvSpPr>
          <p:cNvPr id="12291" name="Inhaltsplatzhalter 9">
            <a:extLst>
              <a:ext uri="{FF2B5EF4-FFF2-40B4-BE49-F238E27FC236}">
                <a16:creationId xmlns:a16="http://schemas.microsoft.com/office/drawing/2014/main" id="{E7ED9AA2-0EB1-DD96-49C3-D3871F0C4D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de-DE" altLang="de-DE"/>
          </a:p>
          <a:p>
            <a:pPr eaLnBrk="1" hangingPunct="1"/>
            <a:endParaRPr lang="de-DE" altLang="de-DE"/>
          </a:p>
          <a:p>
            <a:pPr eaLnBrk="1" hangingPunct="1">
              <a:buFont typeface="Wingdings 2" panose="05020102010507070707" pitchFamily="18" charset="2"/>
              <a:buNone/>
            </a:pPr>
            <a:endParaRPr lang="de-DE" altLang="de-DE"/>
          </a:p>
        </p:txBody>
      </p:sp>
      <p:sp>
        <p:nvSpPr>
          <p:cNvPr id="9220" name="Inhaltsplatzhalter 3">
            <a:extLst>
              <a:ext uri="{FF2B5EF4-FFF2-40B4-BE49-F238E27FC236}">
                <a16:creationId xmlns:a16="http://schemas.microsoft.com/office/drawing/2014/main" id="{20D29F08-A3FA-A611-6306-04E629063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73867" y="3753507"/>
            <a:ext cx="3808448" cy="180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+mj-lt"/>
              </a:rPr>
              <a:t>Vorbildfunktion</a:t>
            </a:r>
            <a:endParaRPr lang="de-DE" sz="1400" dirty="0">
              <a:latin typeface="+mj-lt"/>
            </a:endParaRPr>
          </a:p>
          <a:p>
            <a:pPr>
              <a:defRPr/>
            </a:pPr>
            <a:r>
              <a:rPr lang="de-DE" dirty="0">
                <a:latin typeface="+mj-lt"/>
              </a:rPr>
              <a:t>Begleitung des Kindes</a:t>
            </a:r>
            <a:endParaRPr lang="de-DE" sz="2000" dirty="0">
              <a:latin typeface="+mj-lt"/>
            </a:endParaRPr>
          </a:p>
          <a:p>
            <a:pPr>
              <a:defRPr/>
            </a:pPr>
            <a:r>
              <a:rPr lang="de-DE" dirty="0">
                <a:latin typeface="+mj-lt"/>
              </a:rPr>
              <a:t>Austausch/Gespräch</a:t>
            </a:r>
          </a:p>
          <a:p>
            <a:pPr>
              <a:defRPr/>
            </a:pPr>
            <a:r>
              <a:rPr lang="de-DE" dirty="0">
                <a:latin typeface="+mj-lt"/>
              </a:rPr>
              <a:t>Glaubensvermittlung</a:t>
            </a:r>
          </a:p>
        </p:txBody>
      </p:sp>
      <p:grpSp>
        <p:nvGrpSpPr>
          <p:cNvPr id="2" name="Gruppieren 11">
            <a:extLst>
              <a:ext uri="{FF2B5EF4-FFF2-40B4-BE49-F238E27FC236}">
                <a16:creationId xmlns:a16="http://schemas.microsoft.com/office/drawing/2014/main" id="{93172867-9BD2-9C24-2274-ED0B851290B7}"/>
              </a:ext>
            </a:extLst>
          </p:cNvPr>
          <p:cNvGrpSpPr>
            <a:grpSpLocks/>
          </p:cNvGrpSpPr>
          <p:nvPr/>
        </p:nvGrpSpPr>
        <p:grpSpPr bwMode="auto">
          <a:xfrm>
            <a:off x="899592" y="2664470"/>
            <a:ext cx="2171912" cy="3382962"/>
            <a:chOff x="682899" y="3140968"/>
            <a:chExt cx="1800869" cy="3384376"/>
          </a:xfrm>
          <a:noFill/>
        </p:grpSpPr>
        <p:sp>
          <p:nvSpPr>
            <p:cNvPr id="3" name="Flussdiagramm: Magnetplattenspeicher 2">
              <a:extLst>
                <a:ext uri="{FF2B5EF4-FFF2-40B4-BE49-F238E27FC236}">
                  <a16:creationId xmlns:a16="http://schemas.microsoft.com/office/drawing/2014/main" id="{6A4CC772-483B-8A0B-192B-0FE669A54090}"/>
                </a:ext>
              </a:extLst>
            </p:cNvPr>
            <p:cNvSpPr/>
            <p:nvPr/>
          </p:nvSpPr>
          <p:spPr bwMode="auto">
            <a:xfrm>
              <a:off x="683568" y="3140968"/>
              <a:ext cx="1800200" cy="3384376"/>
            </a:xfrm>
            <a:prstGeom prst="flowChartMagneticDisk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7C9D3819-FC66-47DB-AFDF-4E4B7A5ECA8E}"/>
                </a:ext>
              </a:extLst>
            </p:cNvPr>
            <p:cNvSpPr txBox="1"/>
            <p:nvPr/>
          </p:nvSpPr>
          <p:spPr>
            <a:xfrm>
              <a:off x="682899" y="4868890"/>
              <a:ext cx="1800869" cy="52409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+mn-cs"/>
                </a:rPr>
                <a:t>Eltern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8485665-C4F7-DED1-C997-F9B3E369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altLang="de-DE" sz="3600" dirty="0"/>
              <a:t>Die Säulen im Einzelnen</a:t>
            </a:r>
          </a:p>
        </p:txBody>
      </p:sp>
      <p:sp>
        <p:nvSpPr>
          <p:cNvPr id="14339" name="Inhaltsplatzhalter 9">
            <a:extLst>
              <a:ext uri="{FF2B5EF4-FFF2-40B4-BE49-F238E27FC236}">
                <a16:creationId xmlns:a16="http://schemas.microsoft.com/office/drawing/2014/main" id="{25217FAF-D10E-B4AE-316D-9520A215A5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de-DE" altLang="de-DE" dirty="0"/>
          </a:p>
        </p:txBody>
      </p:sp>
      <p:sp>
        <p:nvSpPr>
          <p:cNvPr id="6148" name="Inhaltsplatzhalter 3">
            <a:extLst>
              <a:ext uri="{FF2B5EF4-FFF2-40B4-BE49-F238E27FC236}">
                <a16:creationId xmlns:a16="http://schemas.microsoft.com/office/drawing/2014/main" id="{A83A4F3B-99FA-6791-C086-D8ABD3FE4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0340" y="3120517"/>
            <a:ext cx="5328592" cy="273630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latin typeface="+mj-lt"/>
              </a:rPr>
              <a:t>Erste Erfahrungen in einer Glaubensgemeinschaft</a:t>
            </a:r>
          </a:p>
          <a:p>
            <a:pPr>
              <a:defRPr/>
            </a:pPr>
            <a:r>
              <a:rPr lang="de-DE" dirty="0">
                <a:latin typeface="+mj-lt"/>
              </a:rPr>
              <a:t>Religiöses Wissen </a:t>
            </a:r>
          </a:p>
          <a:p>
            <a:pPr marL="0" indent="0">
              <a:buNone/>
              <a:defRPr/>
            </a:pPr>
            <a:r>
              <a:rPr lang="de-DE" sz="1800" dirty="0">
                <a:latin typeface="+mj-lt"/>
              </a:rPr>
              <a:t>z.B. laut Lehrplan Ablauf der Messfeier, biblische Geschichten zu den Themen „Buße/Vergebung“ und „Eucharistie“ usw.</a:t>
            </a:r>
          </a:p>
          <a:p>
            <a:pPr marL="0" indent="0">
              <a:buNone/>
              <a:defRPr/>
            </a:pPr>
            <a:endParaRPr lang="de-DE" sz="1800" dirty="0"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de-DE" dirty="0"/>
          </a:p>
        </p:txBody>
      </p:sp>
      <p:grpSp>
        <p:nvGrpSpPr>
          <p:cNvPr id="2" name="Gruppieren 12">
            <a:extLst>
              <a:ext uri="{FF2B5EF4-FFF2-40B4-BE49-F238E27FC236}">
                <a16:creationId xmlns:a16="http://schemas.microsoft.com/office/drawing/2014/main" id="{63F99838-21AD-1E27-8416-D6A435594AB9}"/>
              </a:ext>
            </a:extLst>
          </p:cNvPr>
          <p:cNvGrpSpPr>
            <a:grpSpLocks/>
          </p:cNvGrpSpPr>
          <p:nvPr/>
        </p:nvGrpSpPr>
        <p:grpSpPr bwMode="auto">
          <a:xfrm>
            <a:off x="899592" y="2643201"/>
            <a:ext cx="2219774" cy="3384550"/>
            <a:chOff x="2699792" y="2204864"/>
            <a:chExt cx="1800423" cy="3384376"/>
          </a:xfrm>
          <a:noFill/>
        </p:grpSpPr>
        <p:sp>
          <p:nvSpPr>
            <p:cNvPr id="3" name="Flussdiagramm: Magnetplattenspeicher 2">
              <a:extLst>
                <a:ext uri="{FF2B5EF4-FFF2-40B4-BE49-F238E27FC236}">
                  <a16:creationId xmlns:a16="http://schemas.microsoft.com/office/drawing/2014/main" id="{3117A74E-AC7B-4140-80E0-0C76581EAE1D}"/>
                </a:ext>
              </a:extLst>
            </p:cNvPr>
            <p:cNvSpPr/>
            <p:nvPr/>
          </p:nvSpPr>
          <p:spPr bwMode="auto">
            <a:xfrm>
              <a:off x="2699792" y="2204864"/>
              <a:ext cx="1800200" cy="3384376"/>
            </a:xfrm>
            <a:prstGeom prst="flowChartMagneticDisk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2B704A9-8C28-914E-5849-54648C85F6B9}"/>
                </a:ext>
              </a:extLst>
            </p:cNvPr>
            <p:cNvSpPr txBox="1"/>
            <p:nvPr/>
          </p:nvSpPr>
          <p:spPr>
            <a:xfrm>
              <a:off x="2699792" y="3573219"/>
              <a:ext cx="1800423" cy="95403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+mn-cs"/>
                </a:rPr>
                <a:t>Religions-</a:t>
              </a:r>
              <a:r>
                <a:rPr lang="de-DE" sz="2800" b="1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cs typeface="+mn-cs"/>
                </a:rPr>
                <a:t>unterricht</a:t>
              </a:r>
              <a:endParaRPr lang="de-DE" sz="28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9">
            <a:extLst>
              <a:ext uri="{FF2B5EF4-FFF2-40B4-BE49-F238E27FC236}">
                <a16:creationId xmlns:a16="http://schemas.microsoft.com/office/drawing/2014/main" id="{AAE9F841-77E9-478C-3DAA-A6F36D1D55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de-DE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de-DE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1C5A36-E6D6-50AC-C3D8-4FA1C5F7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3600" dirty="0"/>
              <a:t>Die Säulen im Einzelnen</a:t>
            </a:r>
          </a:p>
        </p:txBody>
      </p:sp>
      <p:grpSp>
        <p:nvGrpSpPr>
          <p:cNvPr id="3" name="Gruppieren 13">
            <a:extLst>
              <a:ext uri="{FF2B5EF4-FFF2-40B4-BE49-F238E27FC236}">
                <a16:creationId xmlns:a16="http://schemas.microsoft.com/office/drawing/2014/main" id="{F7CA5184-F2CB-E6A6-D376-F486F7D0A81F}"/>
              </a:ext>
            </a:extLst>
          </p:cNvPr>
          <p:cNvGrpSpPr>
            <a:grpSpLocks/>
          </p:cNvGrpSpPr>
          <p:nvPr/>
        </p:nvGrpSpPr>
        <p:grpSpPr bwMode="auto">
          <a:xfrm>
            <a:off x="827584" y="2636912"/>
            <a:ext cx="2219927" cy="3384550"/>
            <a:chOff x="4716016" y="3068960"/>
            <a:chExt cx="1800324" cy="3384376"/>
          </a:xfrm>
          <a:noFill/>
        </p:grpSpPr>
        <p:sp>
          <p:nvSpPr>
            <p:cNvPr id="4" name="Flussdiagramm: Magnetplattenspeicher 3">
              <a:extLst>
                <a:ext uri="{FF2B5EF4-FFF2-40B4-BE49-F238E27FC236}">
                  <a16:creationId xmlns:a16="http://schemas.microsoft.com/office/drawing/2014/main" id="{1ED867C1-172E-E9F4-76B5-0AD8EFC44C6A}"/>
                </a:ext>
              </a:extLst>
            </p:cNvPr>
            <p:cNvSpPr/>
            <p:nvPr/>
          </p:nvSpPr>
          <p:spPr bwMode="auto">
            <a:xfrm>
              <a:off x="4716016" y="3068960"/>
              <a:ext cx="1800200" cy="3384376"/>
            </a:xfrm>
            <a:prstGeom prst="flowChartMagneticDisk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590F3690-2ABD-1F87-C4A8-36B635465193}"/>
                </a:ext>
              </a:extLst>
            </p:cNvPr>
            <p:cNvSpPr txBox="1"/>
            <p:nvPr/>
          </p:nvSpPr>
          <p:spPr>
            <a:xfrm>
              <a:off x="4716016" y="4294447"/>
              <a:ext cx="1800324" cy="138492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de-DE" sz="2800" b="1" dirty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Vorbereitung durch die Stadtkirche</a:t>
              </a:r>
            </a:p>
          </p:txBody>
        </p:sp>
      </p:grp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D03125C9-2525-CA77-6EEA-B8F9E5B5B196}"/>
              </a:ext>
            </a:extLst>
          </p:cNvPr>
          <p:cNvSpPr txBox="1">
            <a:spLocks/>
          </p:cNvSpPr>
          <p:nvPr/>
        </p:nvSpPr>
        <p:spPr>
          <a:xfrm>
            <a:off x="3491880" y="3356992"/>
            <a:ext cx="3672408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latin typeface="+mj-lt"/>
              </a:rPr>
              <a:t>Vertiefung des Glaubens</a:t>
            </a:r>
          </a:p>
          <a:p>
            <a:pPr>
              <a:defRPr/>
            </a:pPr>
            <a:r>
              <a:rPr lang="de-DE" dirty="0">
                <a:latin typeface="+mj-lt"/>
              </a:rPr>
              <a:t>Gemeinschaft</a:t>
            </a:r>
          </a:p>
          <a:p>
            <a:pPr>
              <a:defRPr/>
            </a:pPr>
            <a:r>
              <a:rPr lang="de-DE" dirty="0">
                <a:latin typeface="+mj-lt"/>
              </a:rPr>
              <a:t>Verschiedene Aktionen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54C71-5A85-AD72-885B-B1962EA6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Das Konzept der Stadtkirche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4E13E1-A964-FC78-F42A-CA739846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7496" y="4273292"/>
            <a:ext cx="2094883" cy="1741973"/>
          </a:xfrm>
        </p:spPr>
        <p:txBody>
          <a:bodyPr/>
          <a:lstStyle/>
          <a:p>
            <a:pPr algn="ctr">
              <a:defRPr/>
            </a:pPr>
            <a:r>
              <a:rPr lang="de-DE" sz="1600" dirty="0"/>
              <a:t>Gottesdienste, Kindersingnachmittag und Schatzsuchernachmittag (feste Bestandteile der Vorbereitung!)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186CD8A-6B0A-9B7D-0F34-237A398791CF}"/>
              </a:ext>
            </a:extLst>
          </p:cNvPr>
          <p:cNvSpPr txBox="1"/>
          <p:nvPr/>
        </p:nvSpPr>
        <p:spPr>
          <a:xfrm>
            <a:off x="3432379" y="2780928"/>
            <a:ext cx="227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Vorbereitung</a:t>
            </a: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8CC90637-5B38-B4FE-2FE0-CBCD5E889FFC}"/>
              </a:ext>
            </a:extLst>
          </p:cNvPr>
          <p:cNvSpPr/>
          <p:nvPr/>
        </p:nvSpPr>
        <p:spPr>
          <a:xfrm rot="1782877">
            <a:off x="2733571" y="3479392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35DB4612-5DC9-1C72-A19F-A72C31A22C2C}"/>
              </a:ext>
            </a:extLst>
          </p:cNvPr>
          <p:cNvSpPr/>
          <p:nvPr/>
        </p:nvSpPr>
        <p:spPr>
          <a:xfrm rot="19416113">
            <a:off x="5644194" y="3486930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19E4A1D-2F9D-6FCB-ACB4-184E65A153ED}"/>
              </a:ext>
            </a:extLst>
          </p:cNvPr>
          <p:cNvSpPr txBox="1">
            <a:spLocks/>
          </p:cNvSpPr>
          <p:nvPr/>
        </p:nvSpPr>
        <p:spPr>
          <a:xfrm>
            <a:off x="5539769" y="4411404"/>
            <a:ext cx="1656184" cy="724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600" dirty="0"/>
              <a:t>Freiwillige Angebote und Projekte</a:t>
            </a: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CFBCD35F-DC32-DD1E-6A8C-A0407344FCA9}"/>
              </a:ext>
            </a:extLst>
          </p:cNvPr>
          <p:cNvSpPr/>
          <p:nvPr/>
        </p:nvSpPr>
        <p:spPr>
          <a:xfrm>
            <a:off x="4182209" y="3486930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328FCCB-750A-FA61-7F76-F04024A83F18}"/>
              </a:ext>
            </a:extLst>
          </p:cNvPr>
          <p:cNvSpPr txBox="1">
            <a:spLocks/>
          </p:cNvSpPr>
          <p:nvPr/>
        </p:nvSpPr>
        <p:spPr>
          <a:xfrm>
            <a:off x="3635897" y="4142715"/>
            <a:ext cx="1656184" cy="724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600" dirty="0"/>
              <a:t>Gruppenstunden</a:t>
            </a:r>
          </a:p>
        </p:txBody>
      </p:sp>
    </p:spTree>
    <p:extLst>
      <p:ext uri="{BB962C8B-B14F-4D97-AF65-F5344CB8AC3E}">
        <p14:creationId xmlns:p14="http://schemas.microsoft.com/office/powerpoint/2010/main" val="3182766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747</Words>
  <Application>Microsoft Office PowerPoint</Application>
  <PresentationFormat>Bildschirmpräsentation (4:3)</PresentationFormat>
  <Paragraphs>101</Paragraphs>
  <Slides>17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Garamond</vt:lpstr>
      <vt:lpstr>Symbol</vt:lpstr>
      <vt:lpstr>Times New Roman</vt:lpstr>
      <vt:lpstr>Wingdings</vt:lpstr>
      <vt:lpstr>Wingdings 2</vt:lpstr>
      <vt:lpstr>Organisch</vt:lpstr>
      <vt:lpstr>  Herzlich Willkommen  zum Informationsabend  Erstkommunion 2026    </vt:lpstr>
      <vt:lpstr>Verantwortliche im Bereich Erstkommunion</vt:lpstr>
      <vt:lpstr>PowerPoint-Präsentation</vt:lpstr>
      <vt:lpstr>Gebet für unsere Kinder</vt:lpstr>
      <vt:lpstr>Erstkommunion stützt sich auf…</vt:lpstr>
      <vt:lpstr>Die Säulen im Einzelnen</vt:lpstr>
      <vt:lpstr>Die Säulen im Einzelnen</vt:lpstr>
      <vt:lpstr>Die Säulen im Einzelnen</vt:lpstr>
      <vt:lpstr>Das Konzept der Stadtkirche</vt:lpstr>
      <vt:lpstr>Verbindliche Termine</vt:lpstr>
      <vt:lpstr>Freiwillige Angebote</vt:lpstr>
      <vt:lpstr>Gruppenstunden</vt:lpstr>
      <vt:lpstr>Weitere Hinweise – Kerzen </vt:lpstr>
      <vt:lpstr>Weitere Hinweise - Kreuze</vt:lpstr>
      <vt:lpstr>Weitere Hinweise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Erstkommunion 2007</dc:title>
  <dc:creator>A. Windecker</dc:creator>
  <cp:lastModifiedBy>Schrallhamer Barbara</cp:lastModifiedBy>
  <cp:revision>135</cp:revision>
  <cp:lastPrinted>1601-01-01T00:00:00Z</cp:lastPrinted>
  <dcterms:created xsi:type="dcterms:W3CDTF">2006-10-24T06:52:01Z</dcterms:created>
  <dcterms:modified xsi:type="dcterms:W3CDTF">2025-10-24T07:31:07Z</dcterms:modified>
</cp:coreProperties>
</file>